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3" r:id="rId10"/>
    <p:sldId id="274" r:id="rId11"/>
    <p:sldId id="275" r:id="rId12"/>
    <p:sldId id="276" r:id="rId13"/>
    <p:sldId id="277" r:id="rId14"/>
    <p:sldId id="280" r:id="rId15"/>
    <p:sldId id="281" r:id="rId16"/>
    <p:sldId id="282" r:id="rId17"/>
    <p:sldId id="284" r:id="rId18"/>
    <p:sldId id="293" r:id="rId19"/>
    <p:sldId id="294" r:id="rId20"/>
    <p:sldId id="290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8"/>
  <c:chart>
    <c:title>
      <c:tx>
        <c:rich>
          <a:bodyPr/>
          <a:lstStyle/>
          <a:p>
            <a:pPr>
              <a:defRPr/>
            </a:pPr>
            <a:r>
              <a:rPr lang="es-MX" dirty="0" smtClean="0"/>
              <a:t>Barrido Manual 2015</a:t>
            </a:r>
            <a:endParaRPr lang="es-MX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Enero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17</c:v>
                </c:pt>
                <c:pt idx="1">
                  <c:v>9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Febrero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24</c:v>
                </c:pt>
                <c:pt idx="1">
                  <c:v>11</c:v>
                </c:pt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Marzo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28</c:v>
                </c:pt>
                <c:pt idx="1">
                  <c:v>10</c:v>
                </c:pt>
                <c:pt idx="2">
                  <c:v>14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27</c:v>
                </c:pt>
                <c:pt idx="1">
                  <c:v>14</c:v>
                </c:pt>
                <c:pt idx="2">
                  <c:v>18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Mayo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Hoja1!$F$2:$F$4</c:f>
              <c:numCache>
                <c:formatCode>General</c:formatCode>
                <c:ptCount val="3"/>
                <c:pt idx="0">
                  <c:v>29</c:v>
                </c:pt>
                <c:pt idx="1">
                  <c:v>15</c:v>
                </c:pt>
                <c:pt idx="2">
                  <c:v>25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Junio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Plazas</c:v>
                </c:pt>
                <c:pt idx="1">
                  <c:v>Entradas y camellones</c:v>
                </c:pt>
                <c:pt idx="2">
                  <c:v>Areas Verdes</c:v>
                </c:pt>
              </c:strCache>
            </c:strRef>
          </c:cat>
          <c:val>
            <c:numRef>
              <c:f>Hoja1!$G$2:$G$4</c:f>
              <c:numCache>
                <c:formatCode>General</c:formatCode>
                <c:ptCount val="3"/>
                <c:pt idx="0">
                  <c:v>33</c:v>
                </c:pt>
                <c:pt idx="1">
                  <c:v>15</c:v>
                </c:pt>
                <c:pt idx="2">
                  <c:v>26</c:v>
                </c:pt>
              </c:numCache>
            </c:numRef>
          </c:val>
        </c:ser>
        <c:dLbls>
          <c:showVal val="1"/>
        </c:dLbls>
        <c:overlap val="-25"/>
        <c:axId val="71793664"/>
        <c:axId val="71811840"/>
      </c:barChart>
      <c:catAx>
        <c:axId val="71793664"/>
        <c:scaling>
          <c:orientation val="minMax"/>
        </c:scaling>
        <c:axPos val="b"/>
        <c:numFmt formatCode="General" sourceLinked="0"/>
        <c:majorTickMark val="none"/>
        <c:tickLblPos val="nextTo"/>
        <c:crossAx val="71811840"/>
        <c:crosses val="autoZero"/>
        <c:auto val="1"/>
        <c:lblAlgn val="ctr"/>
        <c:lblOffset val="100"/>
      </c:catAx>
      <c:valAx>
        <c:axId val="718118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1793664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050" i="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8"/>
  <c:chart>
    <c:autoTitleDeleted val="1"/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Tonelaje Setasa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 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Hoja1!$B$2:$B$7</c:f>
              <c:numCache>
                <c:formatCode>#,##0</c:formatCode>
                <c:ptCount val="6"/>
                <c:pt idx="0">
                  <c:v>5509</c:v>
                </c:pt>
                <c:pt idx="1">
                  <c:v>4874</c:v>
                </c:pt>
                <c:pt idx="2">
                  <c:v>5628.9699999999993</c:v>
                </c:pt>
                <c:pt idx="3">
                  <c:v>5972.77</c:v>
                </c:pt>
                <c:pt idx="4">
                  <c:v>6192</c:v>
                </c:pt>
                <c:pt idx="5">
                  <c:v>6516</c:v>
                </c:pt>
              </c:numCache>
            </c:numRef>
          </c:val>
        </c:ser>
        <c:shape val="cylinder"/>
        <c:axId val="72023424"/>
        <c:axId val="68904064"/>
        <c:axId val="0"/>
      </c:bar3DChart>
      <c:catAx>
        <c:axId val="720234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s-MX" sz="1100" b="1"/>
            </a:pPr>
            <a:endParaRPr lang="es-MX"/>
          </a:p>
        </c:txPr>
        <c:crossAx val="68904064"/>
        <c:crosses val="autoZero"/>
        <c:auto val="1"/>
        <c:lblAlgn val="ctr"/>
        <c:lblOffset val="100"/>
      </c:catAx>
      <c:valAx>
        <c:axId val="68904064"/>
        <c:scaling>
          <c:orientation val="minMax"/>
        </c:scaling>
        <c:axPos val="l"/>
        <c:numFmt formatCode="#,##0" sourceLinked="1"/>
        <c:tickLblPos val="none"/>
        <c:crossAx val="72023424"/>
        <c:crosses val="autoZero"/>
        <c:crossBetween val="between"/>
      </c:valAx>
    </c:plotArea>
    <c:plotVisOnly val="1"/>
    <c:dispBlanksAs val="gap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600" i="1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8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6399886795738897E-3"/>
          <c:y val="5.1620280673421108E-2"/>
          <c:w val="0.93664008301645851"/>
          <c:h val="0.73418400665508776"/>
        </c:manualLayout>
      </c:layout>
      <c:bar3D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Tonelaje Municipio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/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372</c:v>
                </c:pt>
                <c:pt idx="1">
                  <c:v>363</c:v>
                </c:pt>
                <c:pt idx="2">
                  <c:v>374</c:v>
                </c:pt>
                <c:pt idx="3">
                  <c:v>380</c:v>
                </c:pt>
                <c:pt idx="4">
                  <c:v>435</c:v>
                </c:pt>
                <c:pt idx="5">
                  <c:v>490</c:v>
                </c:pt>
              </c:numCache>
            </c:numRef>
          </c:val>
        </c:ser>
        <c:dLbls>
          <c:showVal val="1"/>
        </c:dLbls>
        <c:shape val="cylinder"/>
        <c:axId val="68935680"/>
        <c:axId val="68937216"/>
        <c:axId val="0"/>
      </c:bar3DChart>
      <c:catAx>
        <c:axId val="689356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s-MX" sz="1100" b="1"/>
            </a:pPr>
            <a:endParaRPr lang="es-MX"/>
          </a:p>
        </c:txPr>
        <c:crossAx val="68937216"/>
        <c:crosses val="autoZero"/>
        <c:auto val="1"/>
        <c:lblAlgn val="ctr"/>
        <c:lblOffset val="100"/>
      </c:catAx>
      <c:valAx>
        <c:axId val="68937216"/>
        <c:scaling>
          <c:orientation val="minMax"/>
        </c:scaling>
        <c:axPos val="l"/>
        <c:numFmt formatCode="General" sourceLinked="1"/>
        <c:tickLblPos val="none"/>
        <c:crossAx val="68935680"/>
        <c:crosses val="autoZero"/>
        <c:crossBetween val="between"/>
      </c:valAx>
    </c:plotArea>
    <c:plotVisOnly val="1"/>
    <c:dispBlanksAs val="gap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600" i="1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8"/>
  <c:chart>
    <c:autoTitleDeleted val="1"/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Abatecimiento de agua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Hoja1!$B$2:$B$7</c:f>
              <c:numCache>
                <c:formatCode>#,##0</c:formatCode>
                <c:ptCount val="6"/>
                <c:pt idx="0">
                  <c:v>3850000</c:v>
                </c:pt>
                <c:pt idx="1">
                  <c:v>3550000</c:v>
                </c:pt>
                <c:pt idx="2">
                  <c:v>3220000</c:v>
                </c:pt>
                <c:pt idx="3">
                  <c:v>2900000</c:v>
                </c:pt>
                <c:pt idx="4">
                  <c:v>3110000</c:v>
                </c:pt>
                <c:pt idx="5">
                  <c:v>2480000</c:v>
                </c:pt>
              </c:numCache>
            </c:numRef>
          </c:val>
        </c:ser>
        <c:shape val="cylinder"/>
        <c:axId val="78581120"/>
        <c:axId val="78582912"/>
        <c:axId val="0"/>
      </c:bar3DChart>
      <c:catAx>
        <c:axId val="785811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s-MX" sz="1200" b="1"/>
            </a:pPr>
            <a:endParaRPr lang="es-MX"/>
          </a:p>
        </c:txPr>
        <c:crossAx val="78582912"/>
        <c:crosses val="autoZero"/>
        <c:auto val="1"/>
        <c:lblAlgn val="ctr"/>
        <c:lblOffset val="100"/>
      </c:catAx>
      <c:valAx>
        <c:axId val="78582912"/>
        <c:scaling>
          <c:orientation val="minMax"/>
        </c:scaling>
        <c:axPos val="l"/>
        <c:numFmt formatCode="#,##0" sourceLinked="1"/>
        <c:tickLblPos val="none"/>
        <c:crossAx val="78581120"/>
        <c:crosses val="autoZero"/>
        <c:crossBetween val="between"/>
      </c:valAx>
    </c:plotArea>
    <c:plotVisOnly val="1"/>
    <c:dispBlanksAs val="gap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600" i="1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Con Folio</c:v>
                </c:pt>
              </c:strCache>
            </c:strRef>
          </c:tx>
          <c:cat>
            <c:strRef>
              <c:f>Hoja1!$A$2:$A$7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129</c:v>
                </c:pt>
                <c:pt idx="1">
                  <c:v>171</c:v>
                </c:pt>
                <c:pt idx="2">
                  <c:v>147</c:v>
                </c:pt>
                <c:pt idx="3">
                  <c:v>59</c:v>
                </c:pt>
                <c:pt idx="4">
                  <c:v>24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Sin Folio</c:v>
                </c:pt>
              </c:strCache>
            </c:strRef>
          </c:tx>
          <c:cat>
            <c:strRef>
              <c:f>Hoja1!$A$2:$A$7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266</c:v>
                </c:pt>
                <c:pt idx="1">
                  <c:v>407</c:v>
                </c:pt>
                <c:pt idx="2">
                  <c:v>250</c:v>
                </c:pt>
                <c:pt idx="3">
                  <c:v>364</c:v>
                </c:pt>
                <c:pt idx="4">
                  <c:v>422</c:v>
                </c:pt>
                <c:pt idx="5">
                  <c:v>278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Colonias Atendidas</c:v>
                </c:pt>
              </c:strCache>
            </c:strRef>
          </c:tx>
          <c:cat>
            <c:strRef>
              <c:f>Hoja1!$A$2:$A$7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85</c:v>
                </c:pt>
                <c:pt idx="1">
                  <c:v>129</c:v>
                </c:pt>
                <c:pt idx="2">
                  <c:v>92</c:v>
                </c:pt>
                <c:pt idx="3">
                  <c:v>102</c:v>
                </c:pt>
                <c:pt idx="4">
                  <c:v>137</c:v>
                </c:pt>
                <c:pt idx="5">
                  <c:v>62</c:v>
                </c:pt>
              </c:numCache>
            </c:numRef>
          </c:val>
        </c:ser>
        <c:axId val="80128256"/>
        <c:axId val="96665600"/>
      </c:barChart>
      <c:catAx>
        <c:axId val="801282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96665600"/>
        <c:crosses val="autoZero"/>
        <c:auto val="1"/>
        <c:lblAlgn val="ctr"/>
        <c:lblOffset val="100"/>
      </c:catAx>
      <c:valAx>
        <c:axId val="966656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801282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s-MX"/>
        </a:p>
      </c:txPr>
    </c:legend>
    <c:plotVisOnly val="1"/>
    <c:dispBlanksAs val="gap"/>
  </c:chart>
  <c:txPr>
    <a:bodyPr/>
    <a:lstStyle/>
    <a:p>
      <a:pPr>
        <a:defRPr sz="1800"/>
      </a:pPr>
      <a:endParaRPr lang="es-MX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2"/>
  <c:chart>
    <c:title>
      <c:tx>
        <c:rich>
          <a:bodyPr/>
          <a:lstStyle/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Hectáreas Deshierbadas</a:t>
            </a:r>
          </a:p>
        </c:rich>
      </c:tx>
      <c:layout>
        <c:manualLayout>
          <c:xMode val="edge"/>
          <c:yMode val="edge"/>
          <c:x val="0.27463248859411921"/>
          <c:y val="0"/>
        </c:manualLayout>
      </c:layout>
    </c:title>
    <c:plotArea>
      <c:layout/>
      <c:lineChart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Deshierbe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62</c:v>
                </c:pt>
                <c:pt idx="1">
                  <c:v>42</c:v>
                </c:pt>
                <c:pt idx="2">
                  <c:v>67</c:v>
                </c:pt>
                <c:pt idx="3">
                  <c:v>77.790000000000006</c:v>
                </c:pt>
                <c:pt idx="4">
                  <c:v>89</c:v>
                </c:pt>
                <c:pt idx="5">
                  <c:v>84</c:v>
                </c:pt>
              </c:numCache>
            </c:numRef>
          </c:val>
        </c:ser>
        <c:dLbls>
          <c:showVal val="1"/>
        </c:dLbls>
        <c:marker val="1"/>
        <c:axId val="97579392"/>
        <c:axId val="97580928"/>
      </c:lineChart>
      <c:catAx>
        <c:axId val="975793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MX"/>
          </a:p>
        </c:txPr>
        <c:crossAx val="97580928"/>
        <c:crosses val="autoZero"/>
        <c:auto val="1"/>
        <c:lblAlgn val="ctr"/>
        <c:lblOffset val="100"/>
      </c:catAx>
      <c:valAx>
        <c:axId val="97580928"/>
        <c:scaling>
          <c:orientation val="minMax"/>
        </c:scaling>
        <c:axPos val="l"/>
        <c:minorGridlines/>
        <c:numFmt formatCode="General" sourceLinked="1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MX"/>
          </a:p>
        </c:txPr>
        <c:crossAx val="97579392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es-MX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2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Áreas Atendidas</a:t>
            </a:r>
          </a:p>
        </c:rich>
      </c:tx>
    </c:title>
    <c:plotArea>
      <c:layout/>
      <c:lineChart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Deshierbe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163</c:v>
                </c:pt>
                <c:pt idx="1">
                  <c:v>219</c:v>
                </c:pt>
                <c:pt idx="2">
                  <c:v>136</c:v>
                </c:pt>
                <c:pt idx="3">
                  <c:v>293</c:v>
                </c:pt>
                <c:pt idx="4">
                  <c:v>296</c:v>
                </c:pt>
                <c:pt idx="5">
                  <c:v>273</c:v>
                </c:pt>
              </c:numCache>
            </c:numRef>
          </c:val>
        </c:ser>
        <c:dLbls>
          <c:showVal val="1"/>
        </c:dLbls>
        <c:marker val="1"/>
        <c:axId val="97634176"/>
        <c:axId val="97635712"/>
      </c:lineChart>
      <c:catAx>
        <c:axId val="976341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es-MX"/>
          </a:p>
        </c:txPr>
        <c:crossAx val="97635712"/>
        <c:crosses val="autoZero"/>
        <c:auto val="1"/>
        <c:lblAlgn val="ctr"/>
        <c:lblOffset val="100"/>
      </c:catAx>
      <c:valAx>
        <c:axId val="97635712"/>
        <c:scaling>
          <c:orientation val="minMax"/>
        </c:scaling>
        <c:axPos val="l"/>
        <c:min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s-MX"/>
          </a:p>
        </c:txPr>
        <c:crossAx val="97634176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32"/>
  <c:chart>
    <c:title>
      <c:tx>
        <c:rich>
          <a:bodyPr/>
          <a:lstStyle/>
          <a:p>
            <a:pPr>
              <a:defRPr/>
            </a:pPr>
            <a:r>
              <a:rPr lang="en-US"/>
              <a:t>Colonias Atendidas</a:t>
            </a:r>
          </a:p>
        </c:rich>
      </c:tx>
    </c:title>
    <c:plotArea>
      <c:layout/>
      <c:lineChart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 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40</c:v>
                </c:pt>
                <c:pt idx="1">
                  <c:v>24</c:v>
                </c:pt>
                <c:pt idx="2">
                  <c:v>26</c:v>
                </c:pt>
                <c:pt idx="3">
                  <c:v>31</c:v>
                </c:pt>
                <c:pt idx="4">
                  <c:v>41</c:v>
                </c:pt>
                <c:pt idx="5">
                  <c:v>32</c:v>
                </c:pt>
              </c:numCache>
            </c:numRef>
          </c:val>
        </c:ser>
        <c:dLbls>
          <c:showVal val="1"/>
        </c:dLbls>
        <c:marker val="1"/>
        <c:axId val="97878784"/>
        <c:axId val="97880320"/>
      </c:lineChart>
      <c:catAx>
        <c:axId val="97878784"/>
        <c:scaling>
          <c:orientation val="minMax"/>
        </c:scaling>
        <c:axPos val="b"/>
        <c:numFmt formatCode="General" sourceLinked="0"/>
        <c:tickLblPos val="nextTo"/>
        <c:crossAx val="97880320"/>
        <c:crosses val="autoZero"/>
        <c:auto val="1"/>
        <c:lblAlgn val="ctr"/>
        <c:lblOffset val="100"/>
      </c:catAx>
      <c:valAx>
        <c:axId val="97880320"/>
        <c:scaling>
          <c:orientation val="minMax"/>
        </c:scaling>
        <c:axPos val="l"/>
        <c:majorGridlines/>
        <c:minorGridlines/>
        <c:numFmt formatCode="General" sourceLinked="1"/>
        <c:tickLblPos val="nextTo"/>
        <c:crossAx val="97878784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es-MX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0.65351</cdr:x>
      <cdr:y>0.10562</cdr:y>
    </cdr:from>
    <cdr:to>
      <cdr:x>0.93973</cdr:x>
      <cdr:y>0.26615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983785" y="331655"/>
          <a:ext cx="1744797" cy="504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MX" sz="1200" b="1" dirty="0" smtClean="0"/>
            <a:t>Abastecimiento año anterior:</a:t>
          </a:r>
        </a:p>
        <a:p xmlns:a="http://schemas.openxmlformats.org/drawingml/2006/main">
          <a:pPr algn="ctr"/>
          <a:r>
            <a:rPr lang="es-MX" sz="1200" b="1" dirty="0" smtClean="0"/>
            <a:t>Junio 2014: 2,950,00 </a:t>
          </a:r>
          <a:r>
            <a:rPr lang="es-MX" sz="1200" b="1" dirty="0" err="1" smtClean="0"/>
            <a:t>lts</a:t>
          </a:r>
          <a:r>
            <a:rPr lang="es-MX" sz="1200" b="1" dirty="0" smtClean="0"/>
            <a:t> </a:t>
          </a:r>
          <a:endParaRPr lang="es-MX" sz="1200" b="1" dirty="0"/>
        </a:p>
      </cdr:txBody>
    </cdr:sp>
  </cdr:relSizeAnchor>
  <cdr:relSizeAnchor xmlns:cdr="http://schemas.openxmlformats.org/drawingml/2006/chartDrawing">
    <cdr:from>
      <cdr:x>0.78626</cdr:x>
      <cdr:y>0.24322</cdr:y>
    </cdr:from>
    <cdr:to>
      <cdr:x>0.93626</cdr:x>
      <cdr:y>0.53443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4793070" y="7637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BC4D9-F7F7-4DBC-8C5D-266C573958FC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E7FF1-37BC-4A80-AEE9-343D533C18A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71710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22BDA-B4C8-404A-AEA2-D39D74228963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47931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F23A6-7B18-45D7-917B-2899565A12E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46844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F23A6-7B18-45D7-917B-2899565A12E2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88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F23A6-7B18-45D7-917B-2899565A12E2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4756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5503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7BA5-09CF-489C-A100-BAC28939BE61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96905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A5DA-6A23-472F-A7B2-41B541F73688}" type="slidenum">
              <a:rPr lang="es-MX" smtClean="0"/>
              <a:pPr/>
              <a:t>18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48688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24EB-ED1B-477F-B8BC-C552F6D8BDC7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0C99-23AD-4466-8C5E-ADABE6DAD7C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30997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24EB-ED1B-477F-B8BC-C552F6D8BDC7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0C99-23AD-4466-8C5E-ADABE6DAD7C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23909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24EB-ED1B-477F-B8BC-C552F6D8BDC7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0C99-23AD-4466-8C5E-ADABE6DAD7C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82158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2102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9152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98945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24EB-ED1B-477F-B8BC-C552F6D8BDC7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0C99-23AD-4466-8C5E-ADABE6DAD7C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4272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24EB-ED1B-477F-B8BC-C552F6D8BDC7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0C99-23AD-4466-8C5E-ADABE6DAD7C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1302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24EB-ED1B-477F-B8BC-C552F6D8BDC7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0C99-23AD-4466-8C5E-ADABE6DAD7C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7748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24EB-ED1B-477F-B8BC-C552F6D8BDC7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0C99-23AD-4466-8C5E-ADABE6DAD7C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81832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24EB-ED1B-477F-B8BC-C552F6D8BDC7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0C99-23AD-4466-8C5E-ADABE6DAD7C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6173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24EB-ED1B-477F-B8BC-C552F6D8BDC7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0C99-23AD-4466-8C5E-ADABE6DAD7C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2282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24EB-ED1B-477F-B8BC-C552F6D8BDC7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0C99-23AD-4466-8C5E-ADABE6DAD7C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42144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24EB-ED1B-477F-B8BC-C552F6D8BDC7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0C99-23AD-4466-8C5E-ADABE6DAD7C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87129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24EB-ED1B-477F-B8BC-C552F6D8BDC7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80C99-23AD-4466-8C5E-ADABE6DAD7C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1686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Hoja_de_c_lculo_de_Microsoft_Office_Excel5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6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2380" y="292098"/>
            <a:ext cx="786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Mensual, Junio 2015</a:t>
            </a:r>
          </a:p>
        </p:txBody>
      </p:sp>
      <p:pic>
        <p:nvPicPr>
          <p:cNvPr id="1026" name="Picture 2" descr="C:\Users\García\Documents\Logo y Video\Logo Secretarí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923" y="1475546"/>
            <a:ext cx="5348933" cy="352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3"/>
          <p:cNvSpPr txBox="1"/>
          <p:nvPr/>
        </p:nvSpPr>
        <p:spPr>
          <a:xfrm>
            <a:off x="1979712" y="5085184"/>
            <a:ext cx="49263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Administración 2012-2015</a:t>
            </a:r>
          </a:p>
          <a:p>
            <a:pPr algn="ctr"/>
            <a:r>
              <a:rPr lang="en-US" sz="3000" b="1" i="1" dirty="0" smtClean="0">
                <a:latin typeface="Brush Script MT" pitchFamily="66" charset="0"/>
                <a:cs typeface="Arial" panose="020B0604020202020204" pitchFamily="34" charset="0"/>
              </a:rPr>
              <a:t>Distintivo de Progreso!</a:t>
            </a:r>
            <a:endParaRPr lang="es-ES" sz="3000" b="1" i="1" dirty="0">
              <a:latin typeface="Brush Script MT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249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/>
          <p:cNvSpPr txBox="1"/>
          <p:nvPr/>
        </p:nvSpPr>
        <p:spPr>
          <a:xfrm>
            <a:off x="432954" y="639918"/>
            <a:ext cx="8246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deshierbadas / metros deshierbados y colonias atendidas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9547749"/>
              </p:ext>
            </p:extLst>
          </p:nvPr>
        </p:nvGraphicFramePr>
        <p:xfrm>
          <a:off x="38086" y="2360728"/>
          <a:ext cx="4531181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459"/>
                <a:gridCol w="991132"/>
                <a:gridCol w="1132795"/>
                <a:gridCol w="11327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Ave. Principales (Mts2)</a:t>
                      </a:r>
                      <a:endParaRPr lang="es-MX" sz="11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Colonias (Mts2)</a:t>
                      </a:r>
                      <a:endParaRPr lang="es-MX" sz="11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Jardines</a:t>
                      </a:r>
                      <a:r>
                        <a:rPr lang="es-MX" sz="1100" b="1" i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niños </a:t>
                      </a:r>
                      <a:endParaRPr lang="es-MX" sz="11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TOTALES </a:t>
                      </a:r>
                      <a:endParaRPr lang="es-MX" sz="11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i="1" dirty="0" smtClean="0">
                          <a:solidFill>
                            <a:schemeClr val="tx1"/>
                          </a:solidFill>
                        </a:rPr>
                        <a:t>232,119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i="1" dirty="0" smtClean="0">
                          <a:solidFill>
                            <a:schemeClr val="tx1"/>
                          </a:solidFill>
                        </a:rPr>
                        <a:t>588,717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i="1" dirty="0" smtClean="0">
                          <a:solidFill>
                            <a:schemeClr val="tx1"/>
                          </a:solidFill>
                        </a:rPr>
                        <a:t>22,450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843,286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4455916"/>
              </p:ext>
            </p:extLst>
          </p:nvPr>
        </p:nvGraphicFramePr>
        <p:xfrm>
          <a:off x="68240" y="1401440"/>
          <a:ext cx="4528324" cy="82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928"/>
                <a:gridCol w="1171658"/>
                <a:gridCol w="803408"/>
                <a:gridCol w="905665"/>
                <a:gridCol w="905665"/>
              </a:tblGrid>
              <a:tr h="515392">
                <a:tc>
                  <a:txBody>
                    <a:bodyPr/>
                    <a:lstStyle/>
                    <a:p>
                      <a:pPr algn="ctr"/>
                      <a:r>
                        <a:rPr lang="es-MX" sz="1200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Plazas</a:t>
                      </a:r>
                      <a:endParaRPr lang="es-MX" sz="12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Camellones</a:t>
                      </a:r>
                      <a:endParaRPr lang="es-MX" sz="12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 Verdes</a:t>
                      </a:r>
                      <a:endParaRPr lang="es-MX" sz="12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Laterales</a:t>
                      </a:r>
                      <a:endParaRPr lang="es-MX" sz="12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Jardín</a:t>
                      </a:r>
                      <a:r>
                        <a:rPr lang="es-ES" sz="1200" i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niños </a:t>
                      </a:r>
                      <a:endParaRPr lang="es-MX" sz="12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2232"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s-MX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="" xmlns:p14="http://schemas.microsoft.com/office/powerpoint/2010/main" val="662144343"/>
              </p:ext>
            </p:extLst>
          </p:nvPr>
        </p:nvGraphicFramePr>
        <p:xfrm>
          <a:off x="284014" y="3413224"/>
          <a:ext cx="3502168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000628" y="2643182"/>
          <a:ext cx="1500198" cy="3456216"/>
        </p:xfrm>
        <a:graphic>
          <a:graphicData uri="http://schemas.openxmlformats.org/drawingml/2006/table">
            <a:tbl>
              <a:tblPr/>
              <a:tblGrid>
                <a:gridCol w="1500198"/>
              </a:tblGrid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 Sierra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Vista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 Hacienda Real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 Héctor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Caballero </a:t>
                      </a:r>
                      <a:endParaRPr lang="es-MX" sz="105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  La Esperanza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 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San Miguelito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 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Fuentes de Juárez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 Paseo el Sabinal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8.Paseo las Margaritas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Terranova Residencial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 San Roque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 Santa Anna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 Villas de la Hacienda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Las Quintas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 Gardenias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Santa Mónica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 Urbivilla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 Vistas del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Rio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 Praderas de San Juan</a:t>
                      </a:r>
                      <a:r>
                        <a:rPr lang="es-MX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6715140" y="2643182"/>
          <a:ext cx="1682666" cy="2688168"/>
        </p:xfrm>
        <a:graphic>
          <a:graphicData uri="http://schemas.openxmlformats.org/drawingml/2006/table">
            <a:tbl>
              <a:tblPr/>
              <a:tblGrid>
                <a:gridCol w="233124"/>
                <a:gridCol w="1449542"/>
              </a:tblGrid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 b="0" i="0" u="none" strike="noStrike" dirty="0" smtClean="0">
                          <a:latin typeface="Arial"/>
                        </a:rPr>
                        <a:t>Valle</a:t>
                      </a:r>
                      <a:r>
                        <a:rPr lang="es-MX" sz="1000" b="0" i="0" u="none" strike="noStrike" baseline="0" dirty="0" smtClean="0">
                          <a:latin typeface="Arial"/>
                        </a:rPr>
                        <a:t> Sur</a:t>
                      </a:r>
                      <a:endParaRPr lang="es-MX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Paseo</a:t>
                      </a:r>
                      <a:r>
                        <a:rPr lang="es-MX" sz="1050" b="0" i="0" u="none" strike="noStrike" baseline="0" dirty="0" smtClean="0">
                          <a:latin typeface="Arial"/>
                        </a:rPr>
                        <a:t> del Prado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Paseo Andaluz</a:t>
                      </a:r>
                      <a:r>
                        <a:rPr lang="es-MX" sz="1050" b="0" i="0" u="none" strike="noStrike" baseline="0" dirty="0" smtClean="0">
                          <a:latin typeface="Arial"/>
                        </a:rPr>
                        <a:t>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Villas</a:t>
                      </a:r>
                      <a:r>
                        <a:rPr lang="es-MX" sz="1050" b="0" i="0" u="none" strike="noStrike" baseline="0" dirty="0" smtClean="0">
                          <a:latin typeface="Arial"/>
                        </a:rPr>
                        <a:t> de los Arcos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Punta</a:t>
                      </a:r>
                      <a:r>
                        <a:rPr lang="es-MX" sz="1050" b="0" i="0" u="none" strike="noStrike" baseline="0" dirty="0" smtClean="0">
                          <a:latin typeface="Arial"/>
                        </a:rPr>
                        <a:t> Esmeralda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Residencial</a:t>
                      </a:r>
                      <a:r>
                        <a:rPr lang="es-MX" sz="1050" b="0" i="0" u="none" strike="noStrike" baseline="0" dirty="0" smtClean="0">
                          <a:latin typeface="Arial"/>
                        </a:rPr>
                        <a:t> Zirandaro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Real de San José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Hacienda</a:t>
                      </a:r>
                      <a:r>
                        <a:rPr lang="es-MX" sz="1050" b="0" i="0" u="none" strike="noStrike" baseline="0" dirty="0" smtClean="0">
                          <a:latin typeface="Arial"/>
                        </a:rPr>
                        <a:t> Santa Lucia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Villas de Oriente 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Valle del Virrey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Las Lomas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Los Huertos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Portal de</a:t>
                      </a:r>
                      <a:r>
                        <a:rPr lang="es-MX" sz="1050" b="0" i="0" u="none" strike="noStrike" baseline="0" dirty="0" smtClean="0">
                          <a:latin typeface="Arial"/>
                        </a:rPr>
                        <a:t> Juárez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201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50" b="0" i="0" u="none" strike="noStrike" dirty="0" smtClean="0">
                          <a:latin typeface="Arial"/>
                        </a:rPr>
                        <a:t>Los Naranjos</a:t>
                      </a:r>
                      <a:r>
                        <a:rPr lang="es-MX" sz="1050" b="0" i="0" u="none" strike="noStrike" baseline="0" dirty="0" smtClean="0">
                          <a:latin typeface="Arial"/>
                        </a:rPr>
                        <a:t> </a:t>
                      </a:r>
                      <a:endParaRPr lang="es-MX" sz="105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214282" y="6211669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trabajo  en el diseño de jardín con plantas ornamentales para Juárez de rol, en  la Av. Pablo Livas, y en la poda de un Árbol de un jardín de niños en la Col. Reforma.                 </a:t>
            </a:r>
            <a:endParaRPr lang="es-MX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214942" y="2285992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Colonias Atendidas </a:t>
            </a:r>
            <a:endParaRPr lang="es-MX" sz="1600" b="1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2971478"/>
              </p:ext>
            </p:extLst>
          </p:nvPr>
        </p:nvGraphicFramePr>
        <p:xfrm>
          <a:off x="4733432" y="1385480"/>
          <a:ext cx="4325946" cy="87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991"/>
                <a:gridCol w="720991"/>
                <a:gridCol w="720991"/>
                <a:gridCol w="720991"/>
                <a:gridCol w="720991"/>
                <a:gridCol w="720991"/>
              </a:tblGrid>
              <a:tr h="329592"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Febrero</a:t>
                      </a:r>
                      <a:endParaRPr lang="es-MX" sz="1000" b="1" i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lang="es-MX" sz="11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</a:t>
                      </a:r>
                      <a:endParaRPr lang="es-MX" sz="11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  <a:endParaRPr lang="es-MX" sz="11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</a:t>
                      </a:r>
                      <a:r>
                        <a:rPr lang="es-MX" sz="1100" b="1" i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100" b="1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3624">
                <a:tc>
                  <a:txBody>
                    <a:bodyPr/>
                    <a:lstStyle/>
                    <a:p>
                      <a:pPr algn="ctr"/>
                      <a:r>
                        <a:rPr lang="es-MX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621,345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428,698</a:t>
                      </a:r>
                      <a:endParaRPr lang="es-MX" sz="110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675,871</a:t>
                      </a:r>
                      <a:endParaRPr lang="es-MX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779,263</a:t>
                      </a:r>
                      <a:endParaRPr lang="es-MX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895,741</a:t>
                      </a:r>
                      <a:endParaRPr lang="es-MX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843,286</a:t>
                      </a:r>
                      <a:endParaRPr lang="es-MX" sz="11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CuadroTexto 1"/>
          <p:cNvSpPr txBox="1"/>
          <p:nvPr/>
        </p:nvSpPr>
        <p:spPr>
          <a:xfrm>
            <a:off x="1" y="-993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Ornato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</a:t>
            </a:r>
            <a:endParaRPr lang="en-US" sz="4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676372" y="407881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 2014: </a:t>
            </a:r>
          </a:p>
          <a:p>
            <a:r>
              <a:rPr lang="es-MX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65 Colonias Atendidas.</a:t>
            </a:r>
            <a:endParaRPr lang="es-MX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748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5"/>
          <p:cNvSpPr txBox="1"/>
          <p:nvPr/>
        </p:nvSpPr>
        <p:spPr>
          <a:xfrm>
            <a:off x="1571604" y="62508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7046239"/>
              </p:ext>
            </p:extLst>
          </p:nvPr>
        </p:nvGraphicFramePr>
        <p:xfrm>
          <a:off x="67748" y="1092492"/>
          <a:ext cx="8964486" cy="3134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656"/>
                <a:gridCol w="1741708"/>
                <a:gridCol w="1741708"/>
                <a:gridCol w="3483414"/>
              </a:tblGrid>
              <a:tr h="24176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Ficha </a:t>
                      </a: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Técnica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26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Evento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Forestación </a:t>
                      </a:r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</a:t>
                      </a:r>
                      <a:r>
                        <a:rPr lang="es-MX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Camellón</a:t>
                      </a:r>
                      <a:r>
                        <a:rPr lang="es-MX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Central  Av. Las Torres, Col. Monte Kristal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61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Asistentes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Datos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Generales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Acciones a </a:t>
                      </a:r>
                      <a:r>
                        <a:rPr lang="es-MX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Realizadas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46143"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Fecha: 5 de junio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del 2015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294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Comité de vecinos </a:t>
                      </a:r>
                      <a:r>
                        <a:rPr lang="es-MX" sz="1400" u="none" strike="noStrike" dirty="0" smtClean="0">
                          <a:effectLst/>
                        </a:rPr>
                        <a:t>de</a:t>
                      </a:r>
                      <a:r>
                        <a:rPr lang="es-MX" sz="1400" u="none" strike="noStrike" baseline="0" dirty="0" smtClean="0">
                          <a:effectLst/>
                        </a:rPr>
                        <a:t> Monte Kristal y personal de la dirección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Forestado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ü"/>
                      </a:pPr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Verificación</a:t>
                      </a:r>
                      <a:r>
                        <a:rPr lang="es-MX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de terreno, que sea apropiado </a:t>
                      </a:r>
                    </a:p>
                    <a:p>
                      <a:pPr algn="l" fontAlgn="b">
                        <a:buFont typeface="Wingdings" pitchFamily="2" charset="2"/>
                        <a:buChar char="ü"/>
                      </a:pPr>
                      <a:r>
                        <a:rPr lang="es-MX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Excavación de pozos </a:t>
                      </a:r>
                    </a:p>
                    <a:p>
                      <a:pPr algn="l" fontAlgn="b">
                        <a:buFont typeface="Wingdings" pitchFamily="2" charset="2"/>
                        <a:buChar char="ü"/>
                      </a:pPr>
                      <a:r>
                        <a:rPr lang="es-MX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Forestación de los 24 arboles de distintas especies.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dirty="0" smtClean="0"/>
                        <a:t>5</a:t>
                      </a:r>
                      <a:r>
                        <a:rPr lang="es-MX" sz="1300" baseline="0" dirty="0" smtClean="0"/>
                        <a:t> Ébanos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aseline="0" dirty="0" smtClean="0"/>
                        <a:t>3 Chapote Blanco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aseline="0" dirty="0" smtClean="0"/>
                        <a:t>1 Palo Blanco </a:t>
                      </a:r>
                      <a:endParaRPr lang="es-MX" sz="1300" dirty="0" smtClean="0"/>
                    </a:p>
                    <a:p>
                      <a:pPr algn="l" fontAlgn="ctr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Fresnos </a:t>
                      </a:r>
                    </a:p>
                    <a:p>
                      <a:pPr algn="l" fontAlgn="ctr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Chapote</a:t>
                      </a: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Amarillo 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Anacahua </a:t>
                      </a:r>
                    </a:p>
                    <a:p>
                      <a:pPr algn="l" fontAlgn="ctr"/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Nísperos </a:t>
                      </a:r>
                    </a:p>
                    <a:p>
                      <a:pPr algn="l" fontAlgn="ctr"/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Trueno </a:t>
                      </a:r>
                    </a:p>
                    <a:p>
                      <a:pPr algn="l" fontAlgn="ctr"/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Coma </a:t>
                      </a:r>
                    </a:p>
                    <a:p>
                      <a:pPr algn="l" fontAlgn="ctr"/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Brasil 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40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Obsequios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40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10</a:t>
                      </a:r>
                      <a:r>
                        <a:rPr lang="es-MX" sz="1300" baseline="0" dirty="0" smtClean="0"/>
                        <a:t> Garra de León </a:t>
                      </a:r>
                      <a:endParaRPr lang="es-MX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5</a:t>
                      </a:r>
                      <a:r>
                        <a:rPr lang="es-MX" sz="1300" baseline="0" dirty="0" smtClean="0"/>
                        <a:t> Sábila Enana </a:t>
                      </a:r>
                      <a:endParaRPr lang="es-MX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40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10 Amor de un rato </a:t>
                      </a:r>
                      <a:endParaRPr lang="es-MX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5 Rosa de Belén </a:t>
                      </a:r>
                      <a:endParaRPr lang="es-MX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Ornatopc\Desktop\fotos  junio 2015\5 jun monte kristal 3er sector (forestacion)\DSC_0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288000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Ornatopc\Desktop\fotos  junio 2015\5 jun monte kristal 3er sector (forestacion)\DSC_0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93096"/>
            <a:ext cx="2880000" cy="1933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Ornatopc\Desktop\fotos  junio 2015\5 jun monte kristal 3er sector (forestacion)\DSC_0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000" y="4293096"/>
            <a:ext cx="2880000" cy="1933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uadroTexto 1"/>
          <p:cNvSpPr txBox="1"/>
          <p:nvPr/>
        </p:nvSpPr>
        <p:spPr>
          <a:xfrm>
            <a:off x="3223012" y="637855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1" y="-993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Ornato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</a:t>
            </a:r>
            <a:endParaRPr lang="en-US" sz="4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770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8398374"/>
              </p:ext>
            </p:extLst>
          </p:nvPr>
        </p:nvGraphicFramePr>
        <p:xfrm>
          <a:off x="91010" y="1111492"/>
          <a:ext cx="8964486" cy="270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7656"/>
                <a:gridCol w="1741708"/>
                <a:gridCol w="1741708"/>
                <a:gridCol w="3483414"/>
              </a:tblGrid>
              <a:tr h="24150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Ficha </a:t>
                      </a: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Técnica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2453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Forestación </a:t>
                      </a:r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</a:t>
                      </a:r>
                      <a:r>
                        <a:rPr lang="es-MX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Área</a:t>
                      </a:r>
                      <a:r>
                        <a:rPr lang="es-MX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Verde Col. Ex Hacienda el Rosario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2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Evento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Datos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Generales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124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Asistentes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Fecha: 11 de junio del 2015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Acciones a Realizadas</a:t>
                      </a:r>
                      <a:endParaRPr lang="es-MX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4801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Comité de vecinos </a:t>
                      </a:r>
                      <a:r>
                        <a:rPr lang="es-MX" sz="1400" u="none" strike="noStrike" dirty="0" smtClean="0">
                          <a:effectLst/>
                        </a:rPr>
                        <a:t>de</a:t>
                      </a:r>
                      <a:r>
                        <a:rPr lang="es-MX" sz="1400" u="none" strike="noStrike" baseline="0" dirty="0" smtClean="0">
                          <a:effectLst/>
                        </a:rPr>
                        <a:t> Ex Hacienda el Rosario y  personal de la dirección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Forestado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ü"/>
                      </a:pPr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Verificación</a:t>
                      </a:r>
                      <a:r>
                        <a:rPr lang="es-MX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de terreno, que sea apropiado </a:t>
                      </a:r>
                    </a:p>
                    <a:p>
                      <a:pPr algn="l" fontAlgn="b">
                        <a:buFont typeface="Wingdings" pitchFamily="2" charset="2"/>
                        <a:buChar char="ü"/>
                      </a:pPr>
                      <a:r>
                        <a:rPr lang="es-MX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Excavación de pozos </a:t>
                      </a:r>
                    </a:p>
                    <a:p>
                      <a:pPr algn="l" fontAlgn="b">
                        <a:buFont typeface="Wingdings" pitchFamily="2" charset="2"/>
                        <a:buChar char="ü"/>
                      </a:pPr>
                      <a:r>
                        <a:rPr lang="es-MX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Forestación de los 22 arboles de distintas especies.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3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300" baseline="0" dirty="0" smtClean="0"/>
                        <a:t>2 Ébanos </a:t>
                      </a:r>
                    </a:p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300" baseline="0" dirty="0" smtClean="0"/>
                        <a:t>2 Chapote Blanco </a:t>
                      </a:r>
                    </a:p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1300" baseline="0" dirty="0" smtClean="0"/>
                        <a:t>3 Palo Blanco</a:t>
                      </a:r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Chapote</a:t>
                      </a: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Amarillo 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Anacahua 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Trueno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Framboyán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Brasil 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25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Obsequios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60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10</a:t>
                      </a:r>
                      <a:r>
                        <a:rPr lang="es-MX" sz="1300" baseline="0" dirty="0" smtClean="0"/>
                        <a:t> Garra de León </a:t>
                      </a:r>
                      <a:endParaRPr lang="es-MX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baseline="0" dirty="0" smtClean="0"/>
                        <a:t>30 Siempre Viva  </a:t>
                      </a:r>
                      <a:endParaRPr lang="es-MX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Ornatopc\Desktop\fotos  junio 2015\11 jun ex hda. rosario (forestascion)\DSC_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2897506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Ornatopc\Desktop\fotos  junio 2015\11 jun ex hda. rosario (forestascion)\DSC_0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933056"/>
            <a:ext cx="3024336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Ornatopc\Desktop\fotos  junio 2015\11 jun ex hda. rosario (forestascion)\DSC_0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933056"/>
            <a:ext cx="2664296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uadroTexto 5"/>
          <p:cNvSpPr txBox="1"/>
          <p:nvPr/>
        </p:nvSpPr>
        <p:spPr>
          <a:xfrm>
            <a:off x="1571604" y="62508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 </a:t>
            </a:r>
          </a:p>
        </p:txBody>
      </p:sp>
      <p:sp>
        <p:nvSpPr>
          <p:cNvPr id="11" name="CuadroTexto 1"/>
          <p:cNvSpPr txBox="1"/>
          <p:nvPr/>
        </p:nvSpPr>
        <p:spPr>
          <a:xfrm>
            <a:off x="3223012" y="6309320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1" y="-273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Ornato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</a:t>
            </a:r>
            <a:endParaRPr lang="en-US" sz="4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144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5"/>
          <p:cNvSpPr txBox="1"/>
          <p:nvPr/>
        </p:nvSpPr>
        <p:spPr>
          <a:xfrm>
            <a:off x="1571604" y="618262"/>
            <a:ext cx="652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Trabajos Especiales 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7500607"/>
              </p:ext>
            </p:extLst>
          </p:nvPr>
        </p:nvGraphicFramePr>
        <p:xfrm>
          <a:off x="107504" y="1340768"/>
          <a:ext cx="8856983" cy="2484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3700"/>
                <a:gridCol w="1720821"/>
                <a:gridCol w="1720821"/>
                <a:gridCol w="3441641"/>
              </a:tblGrid>
              <a:tr h="24176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Ficha </a:t>
                      </a:r>
                      <a:r>
                        <a:rPr lang="es-MX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Técnica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4614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Responsables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Datos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Generales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Acciones a </a:t>
                      </a:r>
                      <a:r>
                        <a:rPr lang="es-MX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Realizadas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4614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baseline="0" dirty="0" smtClean="0">
                          <a:effectLst/>
                        </a:rPr>
                        <a:t>Coordinador de Vivero, Director y Encargado de Cuadrilla 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Fecha: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26 de Junio2015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buFont typeface="Wingdings" pitchFamily="2" charset="2"/>
                        <a:buChar char="ü"/>
                      </a:pPr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Forestación</a:t>
                      </a:r>
                      <a:r>
                        <a:rPr lang="es-MX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de Palmas Washintonias</a:t>
                      </a:r>
                    </a:p>
                    <a:p>
                      <a:pPr algn="ctr" fontAlgn="b">
                        <a:buFont typeface="Wingdings" pitchFamily="2" charset="2"/>
                        <a:buChar char="ü"/>
                      </a:pPr>
                      <a:r>
                        <a:rPr lang="es-MX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Plantación de Plantas Ornamentales</a:t>
                      </a:r>
                    </a:p>
                    <a:p>
                      <a:pPr algn="ctr" fontAlgn="b">
                        <a:buFont typeface="Wingdings" pitchFamily="2" charset="2"/>
                        <a:buChar char="ü"/>
                      </a:pPr>
                      <a:r>
                        <a:rPr lang="es-MX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Reposición de 3 Encinos  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143">
                <a:tc v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Lugar :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Carretera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Juárez-Cadereyta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2947">
                <a:tc vMerge="1"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Material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Utilizado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Font typeface="Wingdings" pitchFamily="2" charset="2"/>
                        <a:buChar char="ü"/>
                      </a:pP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Laureles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Evónimo</a:t>
                      </a: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Palmas Washingtonia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Encino Verde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Cuadrilla 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4" name="AutoShape 2" descr="Mostrando image-06-07-15-04-4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076" name="AutoShape 4" descr="Mostrando image-06-07-15-04-4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7" name="Picture 5" descr="C:\Users\Ornatopc\Desktop\image-06-07-15-04-49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3024336" cy="2270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Users\Ornatopc\Desktop\image-06-07-15-04-49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861048"/>
            <a:ext cx="302393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Ornatopc\Desktop\image-06-07-15-04-49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861048"/>
            <a:ext cx="259228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uadroTexto 1"/>
          <p:cNvSpPr txBox="1"/>
          <p:nvPr/>
        </p:nvSpPr>
        <p:spPr>
          <a:xfrm>
            <a:off x="3223012" y="6309320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1" y="-993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Ornato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</a:t>
            </a:r>
            <a:endParaRPr lang="en-US" sz="4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095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1520" y="414908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Acciones para el mes de Julio 2015</a:t>
            </a:r>
          </a:p>
          <a:p>
            <a:endParaRPr lang="es-MX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1-. Valle Sur (Deshierbe de parques y camellones)</a:t>
            </a:r>
          </a:p>
          <a:p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2-.  Paseo Santa Fe (Deshierbe de Canal, Áreas Verdes y Camellones)</a:t>
            </a:r>
          </a:p>
          <a:p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3-. Quinta las Sabinas (Deshierbe de Áreas Verdes)</a:t>
            </a:r>
          </a:p>
          <a:p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4-. Héroe de Nacozari (Deshierbe de Áreas Verdes, Camellones ) </a:t>
            </a:r>
          </a:p>
          <a:p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5-.Todos los Sectores de Santa Mónica  (Deshierbe de Plazas, de Áreas Verdes y Camellones) </a:t>
            </a:r>
          </a:p>
          <a:p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6-. Forestación en plaza publica Col. Los Cometas en conjunto con desarrollo sustentable </a:t>
            </a:r>
            <a:endParaRPr lang="es-MX" sz="12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23728" y="631746"/>
            <a:ext cx="4896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solidFill>
                  <a:schemeClr val="bg1"/>
                </a:solidFill>
              </a:rPr>
              <a:t>Datos Generales y Acciones Julio2015</a:t>
            </a:r>
            <a:endParaRPr lang="es-MX" sz="20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Ornatopc\Desktop\Braulio Perez Salazar\Braulio\Braulio Perez (Personal)\Braulio Perez\Facebook_logo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936104" cy="936104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1662562" y="2852936"/>
            <a:ext cx="5573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rgbClr val="0070C0"/>
                </a:solidFill>
                <a:latin typeface="Comic Sans MS" pitchFamily="66" charset="0"/>
              </a:rPr>
              <a:t>Se realizaron 8 Publicaciones de diferentes actividades en la pagina de Facebook de nuestra dirección. </a:t>
            </a:r>
            <a:r>
              <a:rPr lang="es-MX" sz="12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s-MX" sz="1200" dirty="0">
                <a:solidFill>
                  <a:srgbClr val="FF0000"/>
                </a:solidFill>
                <a:latin typeface="Comic Sans MS" pitchFamily="66" charset="0"/>
              </a:rPr>
              <a:t>Dirección de Parques, Ornato y Forestación, Juárez N.L. </a:t>
            </a:r>
          </a:p>
          <a:p>
            <a:pPr algn="just"/>
            <a:endParaRPr lang="es-MX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es-MX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1523741"/>
              </p:ext>
            </p:extLst>
          </p:nvPr>
        </p:nvGraphicFramePr>
        <p:xfrm>
          <a:off x="1403648" y="1412776"/>
          <a:ext cx="6096000" cy="11521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1856"/>
                <a:gridCol w="1529723"/>
                <a:gridCol w="1290421"/>
                <a:gridCol w="1524000"/>
              </a:tblGrid>
              <a:tr h="73317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Metros</a:t>
                      </a:r>
                      <a:r>
                        <a:rPr lang="es-MX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Deshierbados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Forestación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Colonias Atendidas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</a:t>
                      </a:r>
                      <a:r>
                        <a:rPr lang="es-MX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atendidas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8956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843,286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  <a:endParaRPr lang="es-MX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CuadroTexto 1"/>
          <p:cNvSpPr txBox="1"/>
          <p:nvPr/>
        </p:nvSpPr>
        <p:spPr>
          <a:xfrm>
            <a:off x="3223012" y="637855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"/>
          <p:cNvSpPr txBox="1"/>
          <p:nvPr/>
        </p:nvSpPr>
        <p:spPr>
          <a:xfrm>
            <a:off x="1" y="-993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Ornato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</a:t>
            </a:r>
            <a:endParaRPr lang="en-US" sz="4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635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rnatopc\Desktop\fotos  junio 2015\4 jun san miguelito\DSC_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288000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C:\Users\Ornatopc\Desktop\fotos  junio 2015\4 jun terranova\DSC_0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094" y="1268760"/>
            <a:ext cx="288000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C:\Users\Ornatopc\Desktop\fotos  junio 2015\23 jun las lomas 1er sector\DSC_0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664" y="1268760"/>
            <a:ext cx="288000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5" descr="C:\Users\Ornatopc\Desktop\fotos  junio 2015\1 jun paseo andaluz\DSC_01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26" y="3861048"/>
            <a:ext cx="2880000" cy="2311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21 CuadroTexto"/>
          <p:cNvSpPr txBox="1"/>
          <p:nvPr/>
        </p:nvSpPr>
        <p:spPr>
          <a:xfrm>
            <a:off x="3182782" y="312180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De Junio Terranova Residencial</a:t>
            </a:r>
            <a:endParaRPr lang="es-MX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8622" y="5864349"/>
            <a:ext cx="2843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De Junio Paseo Andaluz </a:t>
            </a:r>
            <a:endParaRPr lang="es-MX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84568" y="3314161"/>
            <a:ext cx="27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De Junio San Miguelito </a:t>
            </a:r>
            <a:endParaRPr lang="es-MX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048164" y="334770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De Junio Las Lomas </a:t>
            </a:r>
            <a:endParaRPr lang="es-MX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C:\Users\Ornatopc\Desktop\fotos  junio 2015\23 jun los naranjos\DSC_01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5918" y="3861048"/>
            <a:ext cx="2880000" cy="2311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25 CuadroTexto"/>
          <p:cNvSpPr txBox="1"/>
          <p:nvPr/>
        </p:nvSpPr>
        <p:spPr>
          <a:xfrm>
            <a:off x="3210990" y="5795218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De Junio Los Naranjos </a:t>
            </a:r>
            <a:endParaRPr lang="es-MX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Ornatopc\Desktop\fotos  junio 2015\22 jun teofilo salinas\DSC_01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861048"/>
            <a:ext cx="2880000" cy="2311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15 CuadroTexto"/>
          <p:cNvSpPr txBox="1"/>
          <p:nvPr/>
        </p:nvSpPr>
        <p:spPr>
          <a:xfrm>
            <a:off x="6192020" y="5611307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De Junio Av. Teófilo Salinas </a:t>
            </a:r>
            <a:endParaRPr lang="es-MX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"/>
          <p:cNvSpPr txBox="1"/>
          <p:nvPr/>
        </p:nvSpPr>
        <p:spPr>
          <a:xfrm>
            <a:off x="1" y="1460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Ornato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</a:t>
            </a:r>
            <a:endParaRPr lang="en-US" sz="4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"/>
          <p:cNvSpPr txBox="1"/>
          <p:nvPr/>
        </p:nvSpPr>
        <p:spPr>
          <a:xfrm>
            <a:off x="3223012" y="637855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525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rnatopc\Desktop\fotos  junio 2015\30 jun camellon ppal\DSC_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268760"/>
            <a:ext cx="288000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Ornatopc\Desktop\fotos  junio 2015\30 jun camellon ppal\DSC_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268760"/>
            <a:ext cx="288000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108200" y="3111351"/>
            <a:ext cx="2843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Junio, Poda de Cenizos en Camellón Central Arturo B. de la Garza </a:t>
            </a:r>
            <a:endParaRPr lang="es-MX" sz="11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68032" y="3111351"/>
            <a:ext cx="2843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Junio, Poda de Palmas  en Camellón Central Arturo B. de la Garza </a:t>
            </a:r>
            <a:endParaRPr lang="es-MX" sz="11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C:\Users\Ornatopc\Desktop\fotos  junio 2015\29 jun santa monica 13 y 14 sector\DSC_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268760"/>
            <a:ext cx="288000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6228184" y="311135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De Junio Santa Mónica 13vo. Y 14vo. Sector</a:t>
            </a:r>
            <a:endParaRPr lang="es-MX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 descr="C:\Users\Ornatopc\Desktop\fotos  junio 2015\22 jun carr. reynosa\DSC_0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28800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0" y="5661248"/>
            <a:ext cx="284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De Junio Carretera Juárez-Cadereyta </a:t>
            </a:r>
            <a:endParaRPr lang="es-MX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C:\Users\Ornatopc\Desktop\fotos  junio 2015\22 jun villas de ote\DSC_01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645024"/>
            <a:ext cx="28800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3131840" y="5816297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De Junio Villas de Oriente</a:t>
            </a:r>
            <a:endParaRPr lang="es-MX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Picture 7" descr="C:\Users\Ornatopc\Desktop\fotos  junio 2015\22 jun fuentes de juarez\DSC_01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799996"/>
            <a:ext cx="2880000" cy="229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18 CuadroTexto"/>
          <p:cNvSpPr txBox="1"/>
          <p:nvPr/>
        </p:nvSpPr>
        <p:spPr>
          <a:xfrm>
            <a:off x="6084168" y="5816297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De Junio Fuentes de Juárez </a:t>
            </a:r>
            <a:endParaRPr lang="es-MX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"/>
          <p:cNvSpPr txBox="1"/>
          <p:nvPr/>
        </p:nvSpPr>
        <p:spPr>
          <a:xfrm>
            <a:off x="1" y="1460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Ornato</a:t>
            </a:r>
            <a:r>
              <a:rPr lang="en-US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</a:t>
            </a:r>
            <a:endParaRPr lang="en-US" sz="44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"/>
          <p:cNvSpPr txBox="1"/>
          <p:nvPr/>
        </p:nvSpPr>
        <p:spPr>
          <a:xfrm>
            <a:off x="3223012" y="637855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576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57290" y="46365"/>
            <a:ext cx="6671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dirty="0" smtClean="0">
                <a:solidFill>
                  <a:schemeClr val="bg1"/>
                </a:solidFill>
              </a:rPr>
              <a:t>Mantenimiento Público</a:t>
            </a:r>
            <a:endParaRPr lang="es-MX" sz="4000" b="1" i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90036" y="620688"/>
            <a:ext cx="497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chemeClr val="bg1"/>
                </a:solidFill>
              </a:rPr>
              <a:t>Instalación de juegos infantiles</a:t>
            </a:r>
            <a:endParaRPr lang="es-MX" sz="2400" b="1" i="1" dirty="0">
              <a:solidFill>
                <a:schemeClr val="bg1"/>
              </a:solidFill>
            </a:endParaRPr>
          </a:p>
        </p:txBody>
      </p:sp>
      <p:sp>
        <p:nvSpPr>
          <p:cNvPr id="6" name="CuadroTexto 1"/>
          <p:cNvSpPr txBox="1"/>
          <p:nvPr/>
        </p:nvSpPr>
        <p:spPr>
          <a:xfrm>
            <a:off x="3223012" y="637855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67160361"/>
              </p:ext>
            </p:extLst>
          </p:nvPr>
        </p:nvGraphicFramePr>
        <p:xfrm>
          <a:off x="-2858" y="1318170"/>
          <a:ext cx="8231501" cy="238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916"/>
                <a:gridCol w="2134093"/>
                <a:gridCol w="1432892"/>
                <a:gridCol w="1646300"/>
                <a:gridCol w="1646300"/>
              </a:tblGrid>
              <a:tr h="61251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Condiciones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Colonia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área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de Juegos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Beneficios (Aproximado)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54871"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Antonio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Plaza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Sube y Baja 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Familias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54871"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Infonavit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Benito Juárez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Plaza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Columpios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Familias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54871"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 Esmeralda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Norte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Plaza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Columpio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Familias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54871"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Reparado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Punta Esmeralda Norte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Plaza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Columpio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Familias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54871"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Juegos</a:t>
                      </a:r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Almacen\Desktop\fotos de junio\IMG_20150603_143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88" y="3789040"/>
            <a:ext cx="3035044" cy="2426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-113217" y="5785519"/>
            <a:ext cx="3245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Plaza, Col. San Antonio 3 de Junio</a:t>
            </a:r>
            <a:endParaRPr lang="es-MX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 descr="IMG_20150609_095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0308" y="3789040"/>
            <a:ext cx="3038966" cy="2411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11 CuadroTexto"/>
          <p:cNvSpPr txBox="1"/>
          <p:nvPr/>
        </p:nvSpPr>
        <p:spPr>
          <a:xfrm>
            <a:off x="3010412" y="5785519"/>
            <a:ext cx="328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Infonavit Benito Juárez 9 de Junio</a:t>
            </a:r>
            <a:endParaRPr lang="es-MX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13 Imagen" descr="DSC_01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0806" y="3789040"/>
            <a:ext cx="2973194" cy="2426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14 CuadroTexto"/>
          <p:cNvSpPr txBox="1"/>
          <p:nvPr/>
        </p:nvSpPr>
        <p:spPr>
          <a:xfrm>
            <a:off x="6091120" y="5805264"/>
            <a:ext cx="316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Punta Esmeralda Norte 16 de junio </a:t>
            </a:r>
            <a:endParaRPr lang="es-MX" sz="105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755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11760" y="714356"/>
            <a:ext cx="423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Instalación de toldos y entarimado</a:t>
            </a:r>
            <a:endParaRPr lang="es-MX" b="1" i="1" dirty="0">
              <a:solidFill>
                <a:schemeClr val="bg1"/>
              </a:solidFill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223012" y="637855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357290" y="46365"/>
            <a:ext cx="6671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dirty="0" smtClean="0">
                <a:solidFill>
                  <a:schemeClr val="bg1"/>
                </a:solidFill>
              </a:rPr>
              <a:t>Mantenimiento Público</a:t>
            </a:r>
            <a:endParaRPr lang="es-MX" sz="4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1326690"/>
              </p:ext>
            </p:extLst>
          </p:nvPr>
        </p:nvGraphicFramePr>
        <p:xfrm>
          <a:off x="-2858" y="1113212"/>
          <a:ext cx="8208911" cy="3291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802"/>
                <a:gridCol w="2159175"/>
                <a:gridCol w="806232"/>
                <a:gridCol w="1172702"/>
              </a:tblGrid>
              <a:tr h="29362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Colonia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Toldos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Entarimado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362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 Municipal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Electoral 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(Plaza principal)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3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 Municipal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Electoral </a:t>
                      </a:r>
                      <a:endParaRPr lang="es-MX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Infonavit Benito Juárez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3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 Municipal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Electoral </a:t>
                      </a:r>
                      <a:endParaRPr lang="es-MX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Escondida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87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Fiestas</a:t>
                      </a:r>
                      <a:r>
                        <a:rPr lang="es-MX" sz="1400" baseline="0" dirty="0" smtClean="0"/>
                        <a:t> patronales de la capillas Sagrado Corazón </a:t>
                      </a:r>
                      <a:endParaRPr lang="es-MX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Naranjos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3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Programa “Prospera”(12,25 y 30 de Junio)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 (DIF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3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“50 Aniversario Sacerdotal</a:t>
                      </a:r>
                      <a:r>
                        <a:rPr lang="es-MX" sz="1400" baseline="0" dirty="0" smtClean="0"/>
                        <a:t> Del Párroco”</a:t>
                      </a:r>
                      <a:endParaRPr lang="es-MX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Fomerrey 131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3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Unidad Móvil para Prevención de Tabaquismo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</a:t>
                      </a:r>
                      <a:r>
                        <a:rPr lang="es-MX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(Plaza principal)</a:t>
                      </a:r>
                      <a:endParaRPr lang="es-MX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93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Capilla</a:t>
                      </a:r>
                      <a:r>
                        <a:rPr lang="es-MX" sz="1400" baseline="0" dirty="0" smtClean="0"/>
                        <a:t> San Juan Bautista</a:t>
                      </a:r>
                      <a:endParaRPr lang="es-MX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Praderas de San Juan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438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1" dirty="0" smtClean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/>
                        <a:t>TOTALES: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4" descr="C:\Users\Almacen\Desktop\junio\IMG_20150606_140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8" y="4452878"/>
            <a:ext cx="2506898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14 CuadroTexto"/>
          <p:cNvSpPr txBox="1"/>
          <p:nvPr/>
        </p:nvSpPr>
        <p:spPr>
          <a:xfrm>
            <a:off x="192916" y="4421346"/>
            <a:ext cx="1779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Escondida</a:t>
            </a:r>
            <a:endParaRPr lang="es-MX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 descr="C:\Users\Almacen\Desktop\junio\IMG_20150606_132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468644"/>
            <a:ext cx="2592288" cy="1784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16 CuadroTexto"/>
          <p:cNvSpPr txBox="1"/>
          <p:nvPr/>
        </p:nvSpPr>
        <p:spPr>
          <a:xfrm>
            <a:off x="3316332" y="5996578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Plaza Principal</a:t>
            </a:r>
            <a:endParaRPr lang="es-MX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7 Imagen" descr="IMG_20150606_13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4278" y="4452878"/>
            <a:ext cx="2483768" cy="1831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18 CuadroTexto"/>
          <p:cNvSpPr txBox="1"/>
          <p:nvPr/>
        </p:nvSpPr>
        <p:spPr>
          <a:xfrm>
            <a:off x="6660232" y="5980812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Inf. Benito Juárez</a:t>
            </a:r>
            <a:endParaRPr lang="es-MX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816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8009107"/>
              </p:ext>
            </p:extLst>
          </p:nvPr>
        </p:nvGraphicFramePr>
        <p:xfrm>
          <a:off x="15767" y="1142751"/>
          <a:ext cx="9118599" cy="257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59"/>
                <a:gridCol w="2088232"/>
                <a:gridCol w="720080"/>
                <a:gridCol w="1152128"/>
                <a:gridCol w="2746400"/>
              </a:tblGrid>
              <a:tr h="36540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 </a:t>
                      </a:r>
                      <a:r>
                        <a:rPr lang="es-MX" sz="14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Colonia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Medida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 utilizado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7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emparejó camino de terracería</a:t>
                      </a:r>
                      <a:endParaRPr lang="es-MX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Lomas Del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Sol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Kilómetro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Moto-conformadora, 1 retro excavadora, 1 camión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17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emparejó camino de terracería</a:t>
                      </a:r>
                      <a:endParaRPr lang="es-MX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Mateo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kilómetros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Moto-conformadora, 1 retro excavadora, 1 camión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17163"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de Limpieza semanal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Tiradero De La Esperanza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132.59 Toneladas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retro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excavadora y 1 camión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57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Emparejar camino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retiro de escombro</a:t>
                      </a:r>
                      <a:endParaRPr lang="es-MX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 Bello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7,200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m2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Motoconformadora,1</a:t>
                      </a:r>
                      <a:r>
                        <a:rPr lang="es-MX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retroexcavadora 1 camión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uadroTexto 1"/>
          <p:cNvSpPr txBox="1"/>
          <p:nvPr/>
        </p:nvSpPr>
        <p:spPr>
          <a:xfrm>
            <a:off x="3223012" y="637855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11760" y="714356"/>
            <a:ext cx="423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Acciones realizadas con Maquinaria</a:t>
            </a:r>
            <a:endParaRPr lang="es-MX" b="1" i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57290" y="46365"/>
            <a:ext cx="6671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dirty="0" smtClean="0">
                <a:solidFill>
                  <a:schemeClr val="bg1"/>
                </a:solidFill>
              </a:rPr>
              <a:t>Mantenimiento Público</a:t>
            </a:r>
            <a:endParaRPr lang="es-MX" sz="4000" b="1" i="1" dirty="0">
              <a:solidFill>
                <a:schemeClr val="bg1"/>
              </a:solidFill>
            </a:endParaRPr>
          </a:p>
        </p:txBody>
      </p:sp>
      <p:pic>
        <p:nvPicPr>
          <p:cNvPr id="8" name="7 Imagen" descr="DSC_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32" y="3841304"/>
            <a:ext cx="3100308" cy="2381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-72008" y="4263479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Junio Col. San Mateo</a:t>
            </a:r>
            <a:endParaRPr lang="es-MX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C:\Users\Almacen\Desktop\junio\IMG_20150604_110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914" y="3841303"/>
            <a:ext cx="3096344" cy="2303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10 CuadroTexto"/>
          <p:cNvSpPr txBox="1"/>
          <p:nvPr/>
        </p:nvSpPr>
        <p:spPr>
          <a:xfrm>
            <a:off x="3409130" y="5701513"/>
            <a:ext cx="248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de Junio Tiradero, Col. La Esperanza</a:t>
            </a:r>
            <a:endParaRPr lang="es-MX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56" y="3841304"/>
            <a:ext cx="2785444" cy="2303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442438" y="5793847"/>
            <a:ext cx="2239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Lomas del Sol</a:t>
            </a:r>
            <a:endParaRPr lang="es-MX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125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3533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Dirección de Limpia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39752" y="6834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Barrido Manual </a:t>
            </a:r>
            <a:endParaRPr lang="es-MX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="" xmlns:p14="http://schemas.microsoft.com/office/powerpoint/2010/main" val="4079291580"/>
              </p:ext>
            </p:extLst>
          </p:nvPr>
        </p:nvGraphicFramePr>
        <p:xfrm>
          <a:off x="216024" y="1340768"/>
          <a:ext cx="6389948" cy="2958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660232" y="1916832"/>
            <a:ext cx="2322004" cy="22929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100" dirty="0" smtClean="0"/>
              <a:t>Se cumple regularmente con el Mantenimiento de las 8 avenidas principales, las cuales son:</a:t>
            </a:r>
          </a:p>
          <a:p>
            <a:pPr algn="just"/>
            <a:endParaRPr lang="es-MX" sz="11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MX" sz="1100" dirty="0" smtClean="0"/>
              <a:t>Arturo B. de la Garza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100" dirty="0" smtClean="0"/>
              <a:t>Juárez- Apodaca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100" dirty="0" smtClean="0"/>
              <a:t>Juárez-Cadereyta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100" dirty="0" smtClean="0"/>
              <a:t>Ave. Teófilo Salinas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100" dirty="0" smtClean="0"/>
              <a:t>Juárez-San Mateo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100" dirty="0" smtClean="0"/>
              <a:t>Carr. Reynosa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100" dirty="0" smtClean="0"/>
              <a:t>Ave. Eloy Cavazos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100" dirty="0" smtClean="0"/>
              <a:t>Carr. San Roque</a:t>
            </a:r>
            <a:endParaRPr lang="es-MX" sz="11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13661" y="5374957"/>
            <a:ext cx="252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Coahuila 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18 de junio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Usuario\Desktop\evidencias (fotos)\wicho 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39" y="4348299"/>
            <a:ext cx="2861155" cy="1800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987824" y="5808268"/>
            <a:ext cx="3096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Hacienda de </a:t>
            </a:r>
            <a:r>
              <a:rPr lang="es-MX" sz="1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s-MX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illa Juárez 18 de junio </a:t>
            </a:r>
            <a:endParaRPr lang="es-MX" sz="1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Usuario\Desktop\evidencias (fotos)\wicho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" y="4348300"/>
            <a:ext cx="2692248" cy="1805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-468560" y="5888305"/>
            <a:ext cx="2699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Coahuila  18 de junio</a:t>
            </a:r>
            <a:endParaRPr lang="es-MX" sz="1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mmi107.whatsapp.net/d/XC4JgE52weX97MCxw4t9ylWNoS0/AsC4YyQD5ZTlsU4gS9lF-Tme3VTLAZvMUYQoPVzwB0a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48300"/>
            <a:ext cx="2592288" cy="1824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732240" y="5919663"/>
            <a:ext cx="2223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Arcadia 26 de junio</a:t>
            </a:r>
          </a:p>
          <a:p>
            <a:pPr algn="ctr"/>
            <a:endParaRPr lang="es-MX" sz="1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uadroTexto 1"/>
          <p:cNvSpPr txBox="1"/>
          <p:nvPr/>
        </p:nvSpPr>
        <p:spPr>
          <a:xfrm>
            <a:off x="3223012" y="6309320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888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1397675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 apoyo con la elaboración de arbotantes para luminarias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Instalación de árboles en el jardín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Viajes de tierra para el relleno</a:t>
            </a:r>
          </a:p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Retiro de escombro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Imagen" descr="2015-06-22_12-31-14_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06" y="3645024"/>
            <a:ext cx="280831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magen" descr="Foto00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6768" y="3645024"/>
            <a:ext cx="308740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7 Imagen" descr="DSC_00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645024"/>
            <a:ext cx="2824078" cy="2454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1115616" y="692696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Trabajos realizados en Plaza Principal de San Mateo. </a:t>
            </a:r>
            <a:endParaRPr lang="es-MX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15616" y="46365"/>
            <a:ext cx="6671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dirty="0" smtClean="0">
                <a:solidFill>
                  <a:schemeClr val="bg1"/>
                </a:solidFill>
              </a:rPr>
              <a:t>Mantenimiento Público</a:t>
            </a:r>
            <a:endParaRPr lang="es-MX" sz="4000" b="1" i="1" dirty="0">
              <a:solidFill>
                <a:schemeClr val="bg1"/>
              </a:solidFill>
            </a:endParaRPr>
          </a:p>
        </p:txBody>
      </p:sp>
      <p:sp>
        <p:nvSpPr>
          <p:cNvPr id="12" name="CuadroTexto 1"/>
          <p:cNvSpPr txBox="1"/>
          <p:nvPr/>
        </p:nvSpPr>
        <p:spPr>
          <a:xfrm>
            <a:off x="3223012" y="637855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516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3533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Dirección de Limpia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339752" y="6834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Recolección  </a:t>
            </a:r>
            <a:endParaRPr lang="es-MX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="" xmlns:p14="http://schemas.microsoft.com/office/powerpoint/2010/main" val="3034749232"/>
              </p:ext>
            </p:extLst>
          </p:nvPr>
        </p:nvGraphicFramePr>
        <p:xfrm>
          <a:off x="28972" y="1268760"/>
          <a:ext cx="439901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="" xmlns:p14="http://schemas.microsoft.com/office/powerpoint/2010/main" val="2919641236"/>
              </p:ext>
            </p:extLst>
          </p:nvPr>
        </p:nvGraphicFramePr>
        <p:xfrm>
          <a:off x="4499992" y="1412776"/>
          <a:ext cx="40862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7" name="Picture 3" descr="C:\Users\Juarez2013E1\Downloads\IMG_20150529_112650144_H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221089"/>
            <a:ext cx="2915816" cy="1932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2 CuadroTexto"/>
          <p:cNvSpPr txBox="1"/>
          <p:nvPr/>
        </p:nvSpPr>
        <p:spPr>
          <a:xfrm>
            <a:off x="6444209" y="5661249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Arboledas de San Roque 15 de junio</a:t>
            </a:r>
          </a:p>
          <a:p>
            <a:pPr algn="ctr"/>
            <a:endParaRPr lang="es-MX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19872" y="564208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Arboledas de San Roque 29 de Mayo</a:t>
            </a:r>
            <a:endParaRPr lang="es-MX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3528" y="566124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Hacienda el Rosario  29 de Mayo</a:t>
            </a:r>
            <a:endParaRPr lang="es-MX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80112" y="134076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/>
            <a:r>
              <a:rPr lang="es-MX" sz="1200" b="1" dirty="0" smtClean="0"/>
              <a:t>Tonelaje año anterior: 386 Ton. Junio 2014</a:t>
            </a:r>
            <a:endParaRPr lang="es-MX" sz="1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907704" y="1268760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/>
            <a:r>
              <a:rPr lang="es-MX" sz="1200" b="1" dirty="0" smtClean="0"/>
              <a:t>Tonelaje año anterior</a:t>
            </a:r>
            <a:r>
              <a:rPr lang="es-MX" sz="1400" b="1" dirty="0" smtClean="0"/>
              <a:t>: </a:t>
            </a:r>
            <a:r>
              <a:rPr lang="es-MX" sz="1200" b="1" dirty="0" smtClean="0"/>
              <a:t>5,352 Ton.  Junio 2014</a:t>
            </a:r>
            <a:endParaRPr lang="es-MX" sz="1200" b="1" dirty="0"/>
          </a:p>
        </p:txBody>
      </p:sp>
      <p:pic>
        <p:nvPicPr>
          <p:cNvPr id="8" name="Picture 2" descr="https://mmi644.whatsapp.net/d/mi5lPsSpCmTan0FXP4HV51Warws/ArdbZFOuOqPK7S75LaZShps0QHaKThOf21yJpAJqPSJ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63355"/>
            <a:ext cx="2896491" cy="1932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mmi623.whatsapp.net/d/VM8Lq0-l5tznRE5JUy2hSVWarxc/AhrI6twgUjIr8-ZJMIUKquHqvABYxbkoSo1jEypijt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28" y="4253194"/>
            <a:ext cx="2895081" cy="1963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5496" y="587727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Monteverde 26 de junio </a:t>
            </a:r>
            <a:endParaRPr lang="es-MX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059832" y="429309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Colinas del Sol 24 de junio</a:t>
            </a:r>
            <a:endParaRPr lang="es-MX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860032" y="1681063"/>
            <a:ext cx="197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MUNICIPIO 2015</a:t>
            </a:r>
            <a:endParaRPr lang="es-MX" sz="1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99993" y="1489719"/>
            <a:ext cx="197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SETASA 2015</a:t>
            </a:r>
            <a:endParaRPr lang="es-MX" sz="1400" b="1" dirty="0"/>
          </a:p>
        </p:txBody>
      </p:sp>
      <p:sp>
        <p:nvSpPr>
          <p:cNvPr id="20" name="CuadroTexto 1"/>
          <p:cNvSpPr txBox="1"/>
          <p:nvPr/>
        </p:nvSpPr>
        <p:spPr>
          <a:xfrm>
            <a:off x="3223012" y="6309320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599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683568" y="2546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Dirección de Limpia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83768" y="6834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Pipas </a:t>
            </a:r>
            <a:endParaRPr lang="es-MX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56176" y="1327989"/>
            <a:ext cx="1961632" cy="30008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Colonias atendidas: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Lomas del Sol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Las Carmelitas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Héctor Caballero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Esperanza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San Antonio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Hda San Antonio 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San Mateo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Hda La Escondida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Burócratas de Gpe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Monte Kristal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Bosques de San Pedro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de Mayo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Maestranza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Mirador de la Montaña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Valles 2º Sector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Charco Azul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5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Ejido Calderón</a:t>
            </a:r>
            <a:endParaRPr lang="es-ES" sz="10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="" xmlns:p14="http://schemas.microsoft.com/office/powerpoint/2010/main" val="3915987232"/>
              </p:ext>
            </p:extLst>
          </p:nvPr>
        </p:nvGraphicFramePr>
        <p:xfrm>
          <a:off x="228175" y="1225137"/>
          <a:ext cx="6096000" cy="313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65104"/>
            <a:ext cx="2953802" cy="1788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66" y="4365105"/>
            <a:ext cx="2953802" cy="1788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32" y="4348134"/>
            <a:ext cx="2877262" cy="1787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3528" y="575312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Mirador de la Montaña 17 de junio</a:t>
            </a:r>
            <a:endParaRPr lang="es-MX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546764" y="571067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“Garza” Quinta Las Sabinas 22 de junio</a:t>
            </a:r>
            <a:endParaRPr lang="es-MX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88224" y="568111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Lomas del Sol </a:t>
            </a:r>
          </a:p>
          <a:p>
            <a:pPr algn="ctr"/>
            <a:r>
              <a:rPr lang="es-MX" sz="1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de junio</a:t>
            </a:r>
            <a:endParaRPr lang="es-MX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"/>
          <p:cNvSpPr txBox="1"/>
          <p:nvPr/>
        </p:nvSpPr>
        <p:spPr>
          <a:xfrm>
            <a:off x="3223012" y="6309320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232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Dirección de Alumbrado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52552" y="692696"/>
            <a:ext cx="572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cs typeface="Arial" pitchFamily="34" charset="0"/>
              </a:rPr>
              <a:t>Mantenimiento de Luz Vapor de Sodio en Colonias</a:t>
            </a:r>
            <a:endParaRPr lang="es-MX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84333" y="1651030"/>
            <a:ext cx="5912003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Mantenimiento de Luz Vapor de Sodio</a:t>
            </a:r>
            <a:endParaRPr lang="es-MX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97272" y="1214422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i="1" dirty="0" smtClean="0">
                <a:latin typeface="Arial" pitchFamily="34" charset="0"/>
                <a:cs typeface="Arial" pitchFamily="34" charset="0"/>
              </a:rPr>
              <a:t>Instalación de Lámparas Led</a:t>
            </a:r>
            <a:endParaRPr lang="es-MX" sz="24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1731963"/>
          <a:ext cx="9096375" cy="3352800"/>
        </p:xfrm>
        <a:graphic>
          <a:graphicData uri="http://schemas.openxmlformats.org/presentationml/2006/ole">
            <p:oleObj spid="_x0000_s1107" name="Hoja de cálculo" r:id="rId4" imgW="9182039" imgH="3333680" progId="Excel.Sheet.12">
              <p:embed/>
            </p:oleObj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71504" y="5000636"/>
            <a:ext cx="8429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En las Colonias </a:t>
            </a:r>
            <a:r>
              <a:rPr lang="es-ES" sz="1400" b="1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s-ES" sz="1400" b="1" i="1" dirty="0" err="1" smtClean="0">
                <a:latin typeface="Arial" pitchFamily="34" charset="0"/>
                <a:cs typeface="Arial" pitchFamily="34" charset="0"/>
              </a:rPr>
              <a:t>Ex.</a:t>
            </a:r>
            <a:r>
              <a:rPr lang="es-ES" sz="1400" b="1" i="1" dirty="0" smtClean="0">
                <a:latin typeface="Arial" pitchFamily="34" charset="0"/>
                <a:cs typeface="Arial" pitchFamily="34" charset="0"/>
              </a:rPr>
              <a:t> Hacienda el Rosario”, “Villa Oriente” y “Quinta las Sabinas”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se repararon 8 Circuitos en total.</a:t>
            </a:r>
          </a:p>
          <a:p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ES" sz="1400" b="1" i="1" dirty="0" smtClean="0">
                <a:latin typeface="Arial" pitchFamily="34" charset="0"/>
                <a:cs typeface="Arial" pitchFamily="34" charset="0"/>
              </a:rPr>
              <a:t>“Colonias Varias”,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se repararon un total de 138 Circuitos.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3223012" y="6309320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9814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Dirección de Alumbrado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92276" y="692696"/>
            <a:ext cx="469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cs typeface="Arial" pitchFamily="34" charset="0"/>
              </a:rPr>
              <a:t>Control de Reportes Atendidos en el Mes</a:t>
            </a:r>
            <a:endParaRPr lang="es-MX" b="1" i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76679400"/>
              </p:ext>
            </p:extLst>
          </p:nvPr>
        </p:nvGraphicFramePr>
        <p:xfrm>
          <a:off x="1199976" y="4438303"/>
          <a:ext cx="6756400" cy="1150937"/>
        </p:xfrm>
        <a:graphic>
          <a:graphicData uri="http://schemas.openxmlformats.org/presentationml/2006/ole">
            <p:oleObj spid="_x0000_s2131" name="Hoja de cálculo" r:id="rId3" imgW="4429190" imgH="771470" progId="Excel.Sheet.12">
              <p:embed/>
            </p:oleObj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1115616" y="1268760"/>
          <a:ext cx="7715304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28596" y="557214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En esté mes bajó la productividad en cuanto a los reportes Con Folio/Sin Folio, debido a fallas mecánicas que presentaron las diferentes unidades(Grúas).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adroTexto 1"/>
          <p:cNvSpPr txBox="1"/>
          <p:nvPr/>
        </p:nvSpPr>
        <p:spPr>
          <a:xfrm>
            <a:off x="3223012" y="6309320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214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Dirección de Alumbrado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300279" y="692696"/>
            <a:ext cx="248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cs typeface="Arial" pitchFamily="34" charset="0"/>
              </a:rPr>
              <a:t>Control de Evidencia</a:t>
            </a:r>
            <a:endParaRPr lang="es-MX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8434" name="Picture 2" descr="C:\Users\Ornato\Desktop\10 jun villas de ote\DSC_0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000240"/>
            <a:ext cx="2786051" cy="18700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435" name="Picture 3" descr="C:\Users\Ornato\Desktop\10 jun villas de ote\DSC_0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2000240"/>
            <a:ext cx="2786051" cy="18700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436" name="Picture 4" descr="C:\Users\Ornato\Desktop\10 jun villas de ote\DSC_0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7" y="2000240"/>
            <a:ext cx="2786051" cy="18700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2714612" y="135729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s-ES" i="1" dirty="0" smtClean="0">
                <a:latin typeface="Arial" pitchFamily="34" charset="0"/>
                <a:cs typeface="Arial" pitchFamily="34" charset="0"/>
              </a:rPr>
              <a:t>10 de Junio, Villas de Oriente</a:t>
            </a:r>
            <a:endParaRPr lang="es-ES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5" descr="C:\Users\Ornato\Desktop\10 jun villas de ote\DSC_0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143380"/>
            <a:ext cx="2786082" cy="18573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438" name="Picture 6" descr="C:\Users\Ornato\Desktop\10 jun villas de ote\DSC_01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143380"/>
            <a:ext cx="2786082" cy="18573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439" name="Picture 7" descr="C:\Users\Ornato\Desktop\10 jun villas de ote\DSC_01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143380"/>
            <a:ext cx="2786082" cy="18573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CuadroTexto 1"/>
          <p:cNvSpPr txBox="1"/>
          <p:nvPr/>
        </p:nvSpPr>
        <p:spPr>
          <a:xfrm>
            <a:off x="3223012" y="6309320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082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681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Dirección de Alumbrado</a:t>
            </a:r>
            <a:endParaRPr lang="es-ES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300279" y="692696"/>
            <a:ext cx="248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  <a:cs typeface="Arial" pitchFamily="34" charset="0"/>
              </a:rPr>
              <a:t>Control de Evidencia</a:t>
            </a:r>
            <a:endParaRPr lang="es-MX" b="1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9458" name="Picture 2" descr="C:\Users\Ornato\Desktop\Evidencias Fotográficas\Quinta las sabinas\DSC_0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101" y="1726630"/>
            <a:ext cx="2660741" cy="1785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459" name="Picture 3" descr="C:\Users\Ornato\Desktop\Evidencias Fotográficas\Quinta las sabinas\DSC_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061" y="1726630"/>
            <a:ext cx="2660741" cy="1785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460" name="Picture 4" descr="C:\Users\Ornato\Desktop\Evidencias Fotográficas\Quinta las sabinas\DSC_0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8581" y="1726630"/>
            <a:ext cx="2660741" cy="1785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2301944" y="127371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s-ES" b="1" i="1" dirty="0" smtClean="0">
                <a:latin typeface="Arial" pitchFamily="34" charset="0"/>
                <a:cs typeface="Arial" pitchFamily="34" charset="0"/>
              </a:rPr>
              <a:t>27 de Junio, “Quinta Las Sabinas”</a:t>
            </a:r>
            <a:endParaRPr lang="es-ES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 descr="C:\Users\Ornato\Desktop\Evidencias Fotográficas\Ex. hda el rosario\DSC_00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071942"/>
            <a:ext cx="2643206" cy="18573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462" name="Picture 6" descr="C:\Users\Ornato\Desktop\Evidencias Fotográficas\Ex. hda el rosario\DSC_0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20" y="4071942"/>
            <a:ext cx="2708920" cy="18573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463" name="Picture 7" descr="C:\Users\Ornato\Desktop\Evidencias Fotográficas\Ex. hda el rosario\DSC_00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071942"/>
            <a:ext cx="2643206" cy="18573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2195736" y="3631172"/>
            <a:ext cx="47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s-ES" b="1" i="1" dirty="0" smtClean="0">
                <a:latin typeface="Arial" pitchFamily="34" charset="0"/>
                <a:cs typeface="Arial" pitchFamily="34" charset="0"/>
              </a:rPr>
              <a:t>27 de Junio, “</a:t>
            </a:r>
            <a:r>
              <a:rPr lang="es-ES" b="1" i="1" dirty="0" err="1" smtClean="0">
                <a:latin typeface="Arial" pitchFamily="34" charset="0"/>
                <a:cs typeface="Arial" pitchFamily="34" charset="0"/>
              </a:rPr>
              <a:t>Ex.</a:t>
            </a:r>
            <a:r>
              <a:rPr lang="es-ES" b="1" i="1" dirty="0" smtClean="0">
                <a:latin typeface="Arial" pitchFamily="34" charset="0"/>
                <a:cs typeface="Arial" pitchFamily="34" charset="0"/>
              </a:rPr>
              <a:t> Hacienda el Rosario”</a:t>
            </a:r>
            <a:endParaRPr lang="es-ES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uadroTexto 1"/>
          <p:cNvSpPr txBox="1"/>
          <p:nvPr/>
        </p:nvSpPr>
        <p:spPr>
          <a:xfrm>
            <a:off x="3223012" y="6309320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190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" y="-993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Ornato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</a:t>
            </a:r>
            <a:endParaRPr lang="en-US" sz="4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43608" y="76470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Áreas Atendidas, Hectáreas deshierbadas y sistema de riego </a:t>
            </a:r>
            <a:endParaRPr lang="es-MX" b="1" i="1" dirty="0">
              <a:solidFill>
                <a:schemeClr val="bg1"/>
              </a:solidFill>
            </a:endParaRP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="" xmlns:p14="http://schemas.microsoft.com/office/powerpoint/2010/main" val="703617435"/>
              </p:ext>
            </p:extLst>
          </p:nvPr>
        </p:nvGraphicFramePr>
        <p:xfrm>
          <a:off x="251520" y="1571612"/>
          <a:ext cx="3891852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="" xmlns:p14="http://schemas.microsoft.com/office/powerpoint/2010/main" val="736748052"/>
              </p:ext>
            </p:extLst>
          </p:nvPr>
        </p:nvGraphicFramePr>
        <p:xfrm>
          <a:off x="4243310" y="1772816"/>
          <a:ext cx="392909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4310737"/>
              </p:ext>
            </p:extLst>
          </p:nvPr>
        </p:nvGraphicFramePr>
        <p:xfrm>
          <a:off x="467544" y="4221088"/>
          <a:ext cx="7776864" cy="1475718"/>
        </p:xfrm>
        <a:graphic>
          <a:graphicData uri="http://schemas.openxmlformats.org/drawingml/2006/table">
            <a:tbl>
              <a:tblPr/>
              <a:tblGrid>
                <a:gridCol w="3232812"/>
                <a:gridCol w="1082371"/>
                <a:gridCol w="2460367"/>
                <a:gridCol w="1001314"/>
              </a:tblGrid>
              <a:tr h="3364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de Riego </a:t>
                      </a:r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(Junio)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0430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 a </a:t>
                      </a:r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lugares (</a:t>
                      </a:r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Riego</a:t>
                      </a:r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Árboles </a:t>
                      </a:r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regados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Lugares que se repiten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Litros Regados</a:t>
                      </a: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50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 distintas Colonias,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Abarcando Camellones, Áreas Verdes , Plazas y Laterales</a:t>
                      </a:r>
                      <a:endParaRPr lang="es-MX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897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Todos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los lugares se repiten y se busca que por lo menos se realice 3 veces por semana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1,168,000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04" marR="8404" marT="8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uadroTexto 1"/>
          <p:cNvSpPr txBox="1"/>
          <p:nvPr/>
        </p:nvSpPr>
        <p:spPr>
          <a:xfrm>
            <a:off x="3223012" y="637855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  <a:r>
              <a:rPr lang="es-MX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Públicos, Admón.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70886" y="1916832"/>
            <a:ext cx="110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MX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Junio 2014: 34.5 </a:t>
            </a:r>
            <a:r>
              <a:rPr lang="es-MX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Hectáreas.</a:t>
            </a:r>
          </a:p>
        </p:txBody>
      </p:sp>
    </p:spTree>
    <p:extLst>
      <p:ext uri="{BB962C8B-B14F-4D97-AF65-F5344CB8AC3E}">
        <p14:creationId xmlns="" xmlns:p14="http://schemas.microsoft.com/office/powerpoint/2010/main" val="953280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1646</Words>
  <Application>Microsoft Office PowerPoint</Application>
  <PresentationFormat>Presentación en pantalla (4:3)</PresentationFormat>
  <Paragraphs>411</Paragraphs>
  <Slides>20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Hoja de cálculo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luis michel</cp:lastModifiedBy>
  <cp:revision>111</cp:revision>
  <dcterms:created xsi:type="dcterms:W3CDTF">2015-07-06T14:11:35Z</dcterms:created>
  <dcterms:modified xsi:type="dcterms:W3CDTF">2015-07-20T15:34:44Z</dcterms:modified>
</cp:coreProperties>
</file>